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_rels/theme1.xml.rels" ContentType="application/vnd.openxmlformats-package.relationships+xml"/>
  <Override PartName="/ppt/theme/_rels/theme2.xml.rels" ContentType="application/vnd.openxmlformats-package.relationships+xml"/>
  <Override PartName="/ppt/theme/_rels/theme3.xml.rels" ContentType="application/vnd.openxmlformats-package.relationships+xml"/>
  <Override PartName="/ppt/theme/_rels/theme4.xml.rels" ContentType="application/vnd.openxmlformats-package.relationships+xml"/>
  <Override PartName="/ppt/theme/_rels/theme5.xml.rels" ContentType="application/vnd.openxmlformats-package.relationships+xml"/>
  <Override PartName="/ppt/theme/_rels/theme6.xml.rels" ContentType="application/vnd.openxmlformats-package.relationships+xml"/>
  <Override PartName="/ppt/theme/_rels/theme7.xml.rels" ContentType="application/vnd.openxmlformats-package.relationships+xml"/>
  <Override PartName="/ppt/theme/_rels/theme8.xml.rels" ContentType="application/vnd.openxmlformats-package.relationships+xml"/>
  <Override PartName="/ppt/theme/_rels/theme9.xml.rels" ContentType="application/vnd.openxmlformats-package.relationships+xml"/>
  <Override PartName="/ppt/theme/_rels/theme10.xml.rels" ContentType="application/vnd.openxmlformats-package.relationships+xml"/>
  <Override PartName="/ppt/theme/_rels/theme11.xml.rels" ContentType="application/vnd.openxmlformats-package.relationships+xml"/>
  <Override PartName="/ppt/theme/_rels/theme12.xml.rels" ContentType="application/vnd.openxmlformats-package.relationships+xml"/>
  <Override PartName="/ppt/theme/_rels/theme13.xml.rels" ContentType="application/vnd.openxmlformats-package.relationships+xml"/>
  <Override PartName="/ppt/theme/_rels/theme14.xml.rels" ContentType="application/vnd.openxmlformats-package.relationships+xml"/>
  <Override PartName="/ppt/theme/_rels/theme15.xml.rels" ContentType="application/vnd.openxmlformats-package.relationships+xml"/>
  <Override PartName="/ppt/theme/_rels/theme16.xml.rels" ContentType="application/vnd.openxmlformats-package.relationships+xml"/>
  <Override PartName="/ppt/theme/_rels/theme17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slide" Target="slides/slide22.xml"/><Relationship Id="rId41" Type="http://schemas.openxmlformats.org/officeDocument/2006/relationships/slide" Target="slides/slide23.xml"/><Relationship Id="rId42" Type="http://schemas.openxmlformats.org/officeDocument/2006/relationships/slide" Target="slides/slide24.xml"/><Relationship Id="rId43" Type="http://schemas.openxmlformats.org/officeDocument/2006/relationships/slide" Target="slides/slide25.xml"/><Relationship Id="rId44" Type="http://schemas.openxmlformats.org/officeDocument/2006/relationships/slide" Target="slides/slide26.xml"/><Relationship Id="rId45" Type="http://schemas.openxmlformats.org/officeDocument/2006/relationships/slide" Target="slides/slide27.xml"/><Relationship Id="rId46" Type="http://schemas.openxmlformats.org/officeDocument/2006/relationships/slide" Target="slides/slide28.xml"/><Relationship Id="rId47" Type="http://schemas.openxmlformats.org/officeDocument/2006/relationships/slide" Target="slides/slide29.xml"/><Relationship Id="rId48" Type="http://schemas.openxmlformats.org/officeDocument/2006/relationships/slide" Target="slides/slide30.xml"/><Relationship Id="rId49" Type="http://schemas.openxmlformats.org/officeDocument/2006/relationships/slide" Target="slides/slide31.xml"/><Relationship Id="rId50" Type="http://schemas.openxmlformats.org/officeDocument/2006/relationships/slide" Target="slides/slide32.xml"/><Relationship Id="rId51" Type="http://schemas.openxmlformats.org/officeDocument/2006/relationships/slide" Target="slides/slide33.xml"/><Relationship Id="rId52" Type="http://schemas.openxmlformats.org/officeDocument/2006/relationships/slide" Target="slides/slide34.xml"/><Relationship Id="rId53" Type="http://schemas.openxmlformats.org/officeDocument/2006/relationships/slide" Target="slides/slide35.xml"/><Relationship Id="rId54" Type="http://schemas.openxmlformats.org/officeDocument/2006/relationships/slide" Target="slides/slide36.xml"/><Relationship Id="rId55" Type="http://schemas.openxmlformats.org/officeDocument/2006/relationships/slide" Target="slides/slide37.xml"/><Relationship Id="rId56" Type="http://schemas.openxmlformats.org/officeDocument/2006/relationships/slide" Target="slides/slide38.xml"/><Relationship Id="rId57" Type="http://schemas.openxmlformats.org/officeDocument/2006/relationships/slide" Target="slides/slide39.xml"/><Relationship Id="rId58" Type="http://schemas.openxmlformats.org/officeDocument/2006/relationships/slide" Target="slides/slide40.xml"/><Relationship Id="rId59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22A7894-2790-4DBB-AE43-0D45EB6002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D4FCC61A-0DC5-46C3-B0AF-A09AC1E226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78622660-A0F8-4A6E-B73B-F67A681B38C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8A06C098-331A-4383-B0BC-04B7A11370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15C74709-B6DF-4C67-972A-28CB6C1B79B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AE5CC940-6C43-4CBE-9580-B1CA324660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56789AF3-1C39-48CD-8753-CCB0C6F45C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8"/>
          </p:nvPr>
        </p:nvSpPr>
        <p:spPr/>
        <p:txBody>
          <a:bodyPr/>
          <a:p>
            <a:fld id="{A5E5B1DE-711C-4EA6-B031-33C2B09F466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1"/>
          </p:nvPr>
        </p:nvSpPr>
        <p:spPr/>
        <p:txBody>
          <a:bodyPr/>
          <a:p>
            <a:fld id="{F48DD6F7-A61D-4832-AE8F-E48E4EAE10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96F4E15-1C1E-4725-9BA2-6B4F86FCB8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A05BEDF-B2A3-446C-9306-170B8F8B8CC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E9392FC2-5F3F-4A62-AE34-5028F90CF5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1B272F95-61A4-421A-8E7E-E417F4AE85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1C4D8C7F-8AF6-43C1-8F38-83143B731E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473821D5-7753-495E-8F2E-9A54BBF0FB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A2FAB73E-B4D4-4227-8274-E79A607AB51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E0C97F9D-3EBA-4AD0-9418-4470071122A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7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7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 idx="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16/09/2024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 idx="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Nonlinear Insights Publication Division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7EB38995-601F-44A9-A26D-20739E1AFF66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39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2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23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2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2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26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20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dt" idx="28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ftr" idx="29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 type="sldNum" idx="30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DF45ACEA-7E47-4A79-9798-430491D03970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3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3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3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3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154880" y="2861640"/>
            <a:ext cx="8825400" cy="191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0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 cap="all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dt" idx="3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ftr" idx="3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sldNum" idx="3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C2404D3-5CC2-4478-92F0-5A6220D002F4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4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5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1103400" y="2060640"/>
            <a:ext cx="4395960" cy="419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5654520" y="2055960"/>
            <a:ext cx="4395960" cy="41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dt" idx="3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ftr" idx="3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sldNum" idx="3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3750AB7-05A9-498A-9E31-8FFD81EAAE31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6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6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6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6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1103400" y="1905120"/>
            <a:ext cx="43959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1103400" y="2514600"/>
            <a:ext cx="4395960" cy="374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5654520" y="1905120"/>
            <a:ext cx="43959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5654520" y="2514600"/>
            <a:ext cx="4395960" cy="374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dt" idx="3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ftr" idx="3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3" name="PlaceHolder 8"/>
          <p:cNvSpPr>
            <a:spLocks noGrp="1"/>
          </p:cNvSpPr>
          <p:nvPr>
            <p:ph type="sldNum" idx="3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17E56F5A-663C-4C87-A330-9D077B0048F4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7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7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7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7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7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dt" idx="40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ftr" idx="41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sldNum" idx="42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B59A6FB-D6B6-4452-A3FD-B0AE34287320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8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lt1"/>
                </a:solidFill>
                <a:uFillTx/>
                <a:latin typeface="Century Gothic"/>
              </a:rPr>
              <a:t>Click to edit the outline text format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chemeClr val="lt1"/>
                </a:solidFill>
                <a:uFillTx/>
                <a:latin typeface="Century Gothic"/>
              </a:rPr>
              <a:t>Second Outline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trike="noStrike" u="none">
                <a:solidFill>
                  <a:schemeClr val="lt1"/>
                </a:solidFill>
                <a:uFillTx/>
                <a:latin typeface="Century Gothic"/>
              </a:rPr>
              <a:t>Third Outline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chemeClr val="lt1"/>
                </a:solidFill>
                <a:uFillTx/>
                <a:latin typeface="Century Gothic"/>
              </a:rPr>
              <a:t>Fourth Outline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lt1"/>
                </a:solidFill>
                <a:uFillTx/>
                <a:latin typeface="Century Gothic"/>
              </a:rPr>
              <a:t>Fifth Outline Level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lt1"/>
                </a:solidFill>
                <a:uFillTx/>
                <a:latin typeface="Century Gothic"/>
              </a:rPr>
              <a:t>Sixth Outline Level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lt1"/>
                </a:solidFill>
                <a:uFillTx/>
                <a:latin typeface="Century Gothic"/>
              </a:rPr>
              <a:t>Seventh Outline Level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8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88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8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9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91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PlaceHolder 1"/>
          <p:cNvSpPr>
            <a:spLocks noGrp="1"/>
          </p:cNvSpPr>
          <p:nvPr>
            <p:ph type="dt" idx="43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ftr" idx="44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sldNum" idx="45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336A76AA-28ED-4145-A313-7C34F04EDE69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9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9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9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9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20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340056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24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784760" y="1447920"/>
            <a:ext cx="5195520" cy="457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20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1154880" y="3129120"/>
            <a:ext cx="3400560" cy="289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dt" idx="46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ftr" idx="47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 type="sldNum" idx="48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70FCE657-AF3A-4BE2-9179-B2746713D3D2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9" r:id="rId7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20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0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1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21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21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153800" y="1854360"/>
            <a:ext cx="5092560" cy="157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36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949440" y="1143000"/>
            <a:ext cx="3200040" cy="457164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Click icon to add picture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1154880" y="3657600"/>
            <a:ext cx="508464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dt" idx="49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ftr" idx="50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sldNum" idx="51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8C482B2B-13D8-458A-857F-88480517E17E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1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4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7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54880" y="4800600"/>
            <a:ext cx="882540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24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54880" y="685800"/>
            <a:ext cx="8825400" cy="36403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Click icon to add picture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154880" y="5367240"/>
            <a:ext cx="8825400" cy="493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dt" idx="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2" name="PlaceHolder 5"/>
          <p:cNvSpPr>
            <a:spLocks noGrp="1"/>
          </p:cNvSpPr>
          <p:nvPr>
            <p:ph type="ftr" idx="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3" name="PlaceHolder 6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A512F76E-DD28-40A7-B627-4D7D1B008347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2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2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2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198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8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154880" y="3657600"/>
            <a:ext cx="8825400" cy="236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sldNum" idx="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695C8930-8414-414A-B3B6-D6BE62BF4397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3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37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3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40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74640" y="1447920"/>
            <a:ext cx="7998840" cy="232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8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930320" y="3771000"/>
            <a:ext cx="7279200" cy="341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 cap="small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54880" y="4350600"/>
            <a:ext cx="8825400" cy="1676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10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11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12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9C1E3B69-6F41-4E58-B8F7-12B08BB0F408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7" name="TextBox 11"/>
          <p:cNvSpPr/>
          <p:nvPr/>
        </p:nvSpPr>
        <p:spPr>
          <a:xfrm>
            <a:off x="898200" y="971280"/>
            <a:ext cx="80172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“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8" name="TextBox 14"/>
          <p:cNvSpPr/>
          <p:nvPr/>
        </p:nvSpPr>
        <p:spPr>
          <a:xfrm>
            <a:off x="9330480" y="2613960"/>
            <a:ext cx="80172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”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50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51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4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54880" y="3124080"/>
            <a:ext cx="8825400" cy="165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0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54880" y="4777560"/>
            <a:ext cx="8825400" cy="86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13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ftr" idx="14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sldNum" idx="15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2DA8D131-D570-490A-B9BA-D9E15C84D37F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6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6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6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6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32880" y="1981080"/>
            <a:ext cx="29466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52320" y="2666880"/>
            <a:ext cx="292716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883680" y="1981080"/>
            <a:ext cx="29358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3873240" y="2666880"/>
            <a:ext cx="294660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71" name="PlaceHolder 6"/>
          <p:cNvSpPr>
            <a:spLocks noGrp="1"/>
          </p:cNvSpPr>
          <p:nvPr>
            <p:ph type="body"/>
          </p:nvPr>
        </p:nvSpPr>
        <p:spPr>
          <a:xfrm>
            <a:off x="7124760" y="1981080"/>
            <a:ext cx="29318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72" name="PlaceHolder 7"/>
          <p:cNvSpPr>
            <a:spLocks noGrp="1"/>
          </p:cNvSpPr>
          <p:nvPr>
            <p:ph type="body"/>
          </p:nvPr>
        </p:nvSpPr>
        <p:spPr>
          <a:xfrm>
            <a:off x="7124760" y="2666880"/>
            <a:ext cx="2931840" cy="358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cxnSp>
        <p:nvCxnSpPr>
          <p:cNvPr id="73" name="Straight Connector 16"/>
          <p:cNvCxnSpPr/>
          <p:nvPr/>
        </p:nvCxnSpPr>
        <p:spPr>
          <a:xfrm>
            <a:off x="3726000" y="2133360"/>
            <a:ext cx="360" cy="396288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cxnSp>
        <p:nvCxnSpPr>
          <p:cNvPr id="74" name="Straight Connector 17"/>
          <p:cNvCxnSpPr/>
          <p:nvPr/>
        </p:nvCxnSpPr>
        <p:spPr>
          <a:xfrm>
            <a:off x="6962040" y="2133360"/>
            <a:ext cx="360" cy="396720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sp>
        <p:nvSpPr>
          <p:cNvPr id="75" name="PlaceHolder 8"/>
          <p:cNvSpPr>
            <a:spLocks noGrp="1"/>
          </p:cNvSpPr>
          <p:nvPr>
            <p:ph type="dt" idx="16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6" name="PlaceHolder 9"/>
          <p:cNvSpPr>
            <a:spLocks noGrp="1"/>
          </p:cNvSpPr>
          <p:nvPr>
            <p:ph type="ftr" idx="17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7" name="PlaceHolder 10"/>
          <p:cNvSpPr>
            <a:spLocks noGrp="1"/>
          </p:cNvSpPr>
          <p:nvPr>
            <p:ph type="sldNum" idx="18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D3530176-4AF6-4228-A76A-A62311418C71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79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80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8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83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52320" y="4250880"/>
            <a:ext cx="293976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52320" y="2209680"/>
            <a:ext cx="293976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Click icon to add picture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52320" y="4827240"/>
            <a:ext cx="293976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3889440" y="4250880"/>
            <a:ext cx="29300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3889440" y="2209680"/>
            <a:ext cx="293004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Click icon to add picture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3888000" y="4827240"/>
            <a:ext cx="293400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91" name="PlaceHolder 8"/>
          <p:cNvSpPr>
            <a:spLocks noGrp="1"/>
          </p:cNvSpPr>
          <p:nvPr>
            <p:ph type="body"/>
          </p:nvPr>
        </p:nvSpPr>
        <p:spPr>
          <a:xfrm>
            <a:off x="7124760" y="4250880"/>
            <a:ext cx="29318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Century Gothic"/>
              </a:rPr>
              <a:t>Click to edit Master text styles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92" name="PlaceHolder 9"/>
          <p:cNvSpPr>
            <a:spLocks noGrp="1"/>
          </p:cNvSpPr>
          <p:nvPr>
            <p:ph type="body"/>
          </p:nvPr>
        </p:nvSpPr>
        <p:spPr>
          <a:xfrm>
            <a:off x="7124760" y="2209680"/>
            <a:ext cx="2931840" cy="1523520"/>
          </a:xfrm>
          <a:prstGeom prst="rect">
            <a:avLst/>
          </a:prstGeom>
          <a:noFill/>
          <a:ln w="0">
            <a:noFill/>
          </a:ln>
          <a:effectLst>
            <a:outerShdw dist="50760" dir="5400000" blurRad="50760" rotWithShape="0">
              <a:srgbClr val="000000">
                <a:alpha val="43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Click icon to add picture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93" name="PlaceHolder 10"/>
          <p:cNvSpPr>
            <a:spLocks noGrp="1"/>
          </p:cNvSpPr>
          <p:nvPr>
            <p:ph type="body"/>
          </p:nvPr>
        </p:nvSpPr>
        <p:spPr>
          <a:xfrm>
            <a:off x="7124400" y="4827240"/>
            <a:ext cx="2935800" cy="6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cxnSp>
        <p:nvCxnSpPr>
          <p:cNvPr id="94" name="Straight Connector 18"/>
          <p:cNvCxnSpPr/>
          <p:nvPr/>
        </p:nvCxnSpPr>
        <p:spPr>
          <a:xfrm>
            <a:off x="3726000" y="2133360"/>
            <a:ext cx="360" cy="396288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cxnSp>
        <p:nvCxnSpPr>
          <p:cNvPr id="95" name="Straight Connector 19"/>
          <p:cNvCxnSpPr/>
          <p:nvPr/>
        </p:nvCxnSpPr>
        <p:spPr>
          <a:xfrm>
            <a:off x="6962040" y="2133360"/>
            <a:ext cx="360" cy="3967200"/>
          </a:xfrm>
          <a:prstGeom prst="straightConnector1">
            <a:avLst/>
          </a:prstGeom>
          <a:ln cap="rnd" w="12700">
            <a:solidFill>
              <a:srgbClr val="1e5155">
                <a:lumMod val="40000"/>
                <a:lumOff val="60000"/>
                <a:alpha val="40000"/>
              </a:srgbClr>
            </a:solidFill>
            <a:round/>
          </a:ln>
        </p:spPr>
      </p:cxnSp>
      <p:sp>
        <p:nvSpPr>
          <p:cNvPr id="96" name="PlaceHolder 11"/>
          <p:cNvSpPr>
            <a:spLocks noGrp="1"/>
          </p:cNvSpPr>
          <p:nvPr>
            <p:ph type="dt" idx="19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7" name="PlaceHolder 12"/>
          <p:cNvSpPr>
            <a:spLocks noGrp="1"/>
          </p:cNvSpPr>
          <p:nvPr>
            <p:ph type="ftr" idx="20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8" name="PlaceHolder 13"/>
          <p:cNvSpPr>
            <a:spLocks noGrp="1"/>
          </p:cNvSpPr>
          <p:nvPr>
            <p:ph type="sldNum" idx="21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52E47F0E-85F9-4776-89A3-46CB49862C9F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00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01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2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03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04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20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dt" idx="22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ftr" idx="23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sldNum" idx="24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652B8441-3981-4F40-BA43-7EA868BD59D1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1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1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1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1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04120" y="430200"/>
            <a:ext cx="1752120" cy="5825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 vert="eaVer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GB" sz="4200" strike="noStrike" u="none">
                <a:solidFill>
                  <a:schemeClr val="lt2"/>
                </a:solidFill>
                <a:uFillTx/>
                <a:latin typeface="Century Gothic"/>
              </a:rPr>
              <a:t>Click to edit Master title style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52320" y="887400"/>
            <a:ext cx="7422840" cy="536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2000" strike="noStrike" u="none">
                <a:solidFill>
                  <a:schemeClr val="lt1"/>
                </a:solidFill>
                <a:uFillTx/>
                <a:latin typeface="Century Gothic"/>
              </a:rPr>
              <a:t>Click to edit Master text styles</a:t>
            </a: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800" strike="noStrike" u="none">
                <a:solidFill>
                  <a:schemeClr val="lt1"/>
                </a:solidFill>
                <a:uFillTx/>
                <a:latin typeface="Century Gothic"/>
              </a:rPr>
              <a:t>Second level</a:t>
            </a:r>
            <a:endParaRPr b="0" lang="en-US" sz="18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600" strike="noStrike" u="none">
                <a:solidFill>
                  <a:schemeClr val="lt1"/>
                </a:solidFill>
                <a:uFillTx/>
                <a:latin typeface="Century Gothic"/>
              </a:rPr>
              <a:t>Third level</a:t>
            </a:r>
            <a:endParaRPr b="0" lang="en-US" sz="1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Fourth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GB" sz="1400" strike="noStrike" u="none">
                <a:solidFill>
                  <a:schemeClr val="lt1"/>
                </a:solidFill>
                <a:uFillTx/>
                <a:latin typeface="Century Gothic"/>
              </a:rPr>
              <a:t>Fifth level</a:t>
            </a:r>
            <a:endParaRPr b="0" lang="en-US" sz="1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dt" idx="25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IN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&lt;date/time&gt;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ftr" idx="26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sldNum" idx="27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</a:pPr>
            <a:fld id="{6CF82459-45FF-4919-B5AB-0CCE6E3996FB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Accrual Accounting Adjustments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Accountants initially record transactions based on the nature of the transaction.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they record rent paid in Rent Expense Account and insurance premiums paid in Insurance Premium Account.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record sales income in the Sales Account.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This makes the recording of transactions mechanical and increases the accuracy level. 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88CEE956-FAA2-4F93-BC5C-5D1D7FD64F2B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5BF24D9B-554F-446E-9193-66AC31759ACB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44280" y="-5979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Depreciation (Amortisation in case of intangible assets) is the depreciable amount allocated to a particular year.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Depreciation is an expense.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36CEA0D6-8951-4AEC-BFF3-95A97AA22CAE}" type="slidenum">
              <a:t>10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CFEE1722-4505-4855-B37B-97E33FBAF212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252" name="Table 8"/>
          <p:cNvGraphicFramePr/>
          <p:nvPr/>
        </p:nvGraphicFramePr>
        <p:xfrm>
          <a:off x="1512720" y="3824280"/>
          <a:ext cx="8127720" cy="1875600"/>
        </p:xfrm>
        <a:graphic>
          <a:graphicData uri="http://schemas.openxmlformats.org/drawingml/2006/table">
            <a:tbl>
              <a:tblPr/>
              <a:tblGrid>
                <a:gridCol w="4063680"/>
                <a:gridCol w="4063680"/>
              </a:tblGrid>
              <a:tr h="370800">
                <a:tc gridSpan="2">
                  <a:txBody>
                    <a:bodyPr anchor="t">
                      <a:noAutofit/>
                    </a:bodyPr>
                    <a:p>
                      <a:pPr algn="ct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Balance sheet presentation with hypothetical figures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Property Plant and Equipment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Gross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Deprecation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(Rs 200,000)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Net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FBDBF93-5302-482B-8521-0CAD3EE13BD2}" type="slidenum">
              <a:t>11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75831B03-E3BA-4A36-803D-5FFF47B0B3A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Expenses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Adjustment is required for accrued expenses.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On October 1 (Financial year, April 1 to March 31 of the next calendar year), FF &amp; Co. borrowed INR 1,000,000 at an annual interest of 10 per cent, payable annually.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expense: (Rs 100,000/2) = Rs 50,000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Interest Expense A/C = Expense</a:t>
            </a:r>
            <a:endParaRPr b="0" lang="en-US" sz="2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 A/C = Liability</a:t>
            </a:r>
            <a:endParaRPr b="0" lang="en-US" sz="2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AF01310E-DCDC-425B-906A-F456753B0F16}" type="slidenum">
              <a:t>12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B54078E1-24F5-40BF-94D0-9032E3B7844A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Expenses on Supplies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supplies are purchased, they are recognised as asset.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supplies in hand is counted and valued at cost.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difference between the opening and closing stock of supplies is recognised as supplies expense.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Expense A/C or COGS = Expense increases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A/C or Inventory = Asset decreases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37A10DD6-097B-43C5-A1EA-94380615D9DE}" type="slidenum">
              <a:t>13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97450201-0B81-4A2C-883D-A1918F3E9E48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Assets, Liabilities, Income And Expenses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260" name="Table 8"/>
          <p:cNvGraphicFramePr/>
          <p:nvPr/>
        </p:nvGraphicFramePr>
        <p:xfrm>
          <a:off x="1442880" y="2176920"/>
          <a:ext cx="8127720" cy="3783240"/>
        </p:xfrm>
        <a:graphic>
          <a:graphicData uri="http://schemas.openxmlformats.org/drawingml/2006/table">
            <a:tbl>
              <a:tblPr/>
              <a:tblGrid>
                <a:gridCol w="2270160"/>
                <a:gridCol w="1516320"/>
                <a:gridCol w="1360440"/>
                <a:gridCol w="1560960"/>
                <a:gridCol w="141912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Expenses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</a:t>
                      </a:r>
                      <a:r>
                        <a:rPr b="0" lang="en-US" sz="19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9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BE02D3A8-A7EF-4F4C-8B5F-4C3596E77EB8}" type="slidenum">
              <a:t>14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1977A798-A689-4D4B-8EB1-C0FAC2FFDC10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Accounting Equation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263" name="Table 8"/>
          <p:cNvGraphicFramePr/>
          <p:nvPr/>
        </p:nvGraphicFramePr>
        <p:xfrm>
          <a:off x="1442880" y="2769480"/>
          <a:ext cx="8127720" cy="2595600"/>
        </p:xfrm>
        <a:graphic>
          <a:graphicData uri="http://schemas.openxmlformats.org/drawingml/2006/table">
            <a:tbl>
              <a:tblPr/>
              <a:tblGrid>
                <a:gridCol w="3320640"/>
                <a:gridCol w="1458360"/>
                <a:gridCol w="1419840"/>
                <a:gridCol w="192816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Equity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5AF59F80-3A36-4CA4-AD8D-96A6D44124C0}" type="slidenum">
              <a:t>15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5A244241-C16F-4CEB-90C0-9F64FE99FA3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is not unusual that entities are unable to collect the full amount due from all the customers due to a variety of reasons, such as financial distress of the customer and disputes with the customer on the amount due to the entity. </a:t>
            </a:r>
            <a:endParaRPr b="0" lang="en-US" sz="2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When an entity cannot collect the amount from a customer, it does not reduce the revenue recognised earlier. </a:t>
            </a:r>
            <a:endParaRPr b="0" lang="en-US" sz="22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writes off the uncollectible amount and recognises the amount so written off as a loss, labelled as </a:t>
            </a:r>
            <a:r>
              <a:rPr b="0" lang="en-US" sz="2200" strike="noStrike" u="none">
                <a:solidFill>
                  <a:srgbClr val="92d050"/>
                </a:solidFill>
                <a:uFillTx/>
                <a:latin typeface="Century Gothic"/>
              </a:rPr>
              <a:t>bad debt. </a:t>
            </a:r>
            <a:endParaRPr b="0" lang="en-US" sz="2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036CF2E-CE4E-4D2C-A9D0-98A5B4985B64}" type="slidenum">
              <a:t>16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9D930CC4-647E-4871-A3CB-D0776DCE0D88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40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Initially, entities carry the trade receivable at the amount it records the revenue.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Subsequently, they estimate the loss at the end of the accounting period.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0FAC680-FE52-4170-B34A-418632B7CD00}" type="slidenum">
              <a:t>17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AD64A8BB-6623-42DE-885F-89419F935FC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When the management decides not to put efforts for collecting the amount due from a customer, the entity writes off the uncollectible amount (labelled, bad debt). 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Bad debt is a loss 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and is recognised in the statement of profit and loss in the year in which the amount receivable from the customer is written off. 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provision for doubtful debts is recognised in the profit and loss statement as an expense. 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The balance sheet presents the provision as a deduction from trade receivables.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 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3106E9A-84ED-4717-ABEC-45DA78FE0F44}" type="slidenum">
              <a:t>18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9607CC1A-B4D1-401A-B741-2477AF1A70F8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3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In the statement of profit and loss, entities recognise cost of materials consumed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Closing Stock is shown in the Balance Sheet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92C3B6F-B6A7-4940-9EA8-E7F3A1E5DEA2}" type="slidenum">
              <a:t>19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9F09F1BC-A128-4001-83EB-80B02223C05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864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Advance from customers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an entity receives advance along with the contract (purchase order) or receives progress payment (for example, in construction contracts), it records the advance as ‘Advance from customers’, as a liability.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F19DE58-D580-48D8-84C8-F6BA15607C76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28B992A0-13BB-4440-BB28-426CC013707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PP &amp; Co. has the following figures: opening inventory of raw material: INR 20 lakhs and purchase of raw materials: INR 300 lakhs. The entity measures the closing stock of raw materials at INR 40 lakhs.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DBB3938B-C32D-4F46-985C-5D067428B037}" type="slidenum">
              <a:t>20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0047E5CB-C344-40D3-8D2B-7DF9122CA8C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98172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recognise gain (or loss) from the sale of an item of PP&amp;E as other income.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gain (or loss) is the difference between the sale proceeds and the asset's carrying amount (also called the written-down value).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CD6F4D5-223B-431E-ACB7-CDCFA1F382A8}" type="slidenum">
              <a:t>21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378C5A22-1566-4DCA-A98D-ABA7B04A807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6094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CC &amp; Co. has sold a machine for INR 5 lakhs. The asset's acquisition cost and accumulated depreciation were INR 50 lakhs and 48 lakhs, respectively. 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The WDV is (Rs 50 lakhs – 48 lakhs) or Rs 2 lakhs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Gain from the sale is (Rs 5 lakhs -2 lakhs) = Rs 3 lakhs</a:t>
            </a: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3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7B56C02-81E3-4A54-87C9-DD59FACB579D}" type="slidenum">
              <a:t>22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C31308A5-BDD0-4AB5-A211-BD55ECEAEBC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objective of preparing the trading account is to determine the gross profit.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Gross profit = Revenue – Cost of goods sold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cost of goods sold is the purchase price of the stock-in-trade plus costs for bringing the goods to the location and condition of sale.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of costs included in the cost of goods sold are </a:t>
            </a:r>
            <a:r>
              <a:rPr b="0" lang="en-US" sz="2400" strike="noStrike" u="none">
                <a:solidFill>
                  <a:schemeClr val="lt1"/>
                </a:solidFill>
                <a:highlight>
                  <a:srgbClr val="ff4000"/>
                </a:highlight>
                <a:uFillTx/>
                <a:latin typeface="Century Gothic"/>
              </a:rPr>
              <a:t>carriage inward, freight and duties, and wages to convert the goods purchased wholesale into saleable units.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C875255F-ADCB-4CA1-B65F-295F0CC38B3F}" type="slidenum">
              <a:t>23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B4B2BDE4-2A4F-4A81-930B-0DB9FAD9834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63360" y="-5979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External and Internal Factors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Material increase/decrease in the cost of goods sold without corresponding increase/decrease in selling prices;</a:t>
            </a:r>
            <a:endParaRPr b="0" lang="en-US" sz="2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Reduction in the selling price in the face of increasing competition; Increase in selling price due to improved competitive position of the entity;</a:t>
            </a:r>
            <a:endParaRPr b="0" lang="en-US" sz="2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Poor inventory management resulting in overstocking leading to clearing sales at a heavy discount;</a:t>
            </a:r>
            <a:endParaRPr b="0" lang="en-US" sz="2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A change in sales mix; </a:t>
            </a:r>
            <a:endParaRPr b="0" lang="en-US" sz="2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Write down the value of closing stock due to a sharp reduction in the net realisable value.</a:t>
            </a:r>
            <a:endParaRPr b="0" lang="en-US" sz="26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AC30BBB-70CE-4C11-97DC-EBD0CD900317}" type="slidenum">
              <a:t>24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1370CB19-BE1C-4CEB-8647-CDDC396893F0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0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Fraud By Management and Employees</a:t>
            </a:r>
            <a:endParaRPr b="0" lang="en-US" sz="3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Error in stock-taking;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Deliberate overvaluation/undervaluation of inventories;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Pilferage of goods by employees;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Intentional omission of sales from records;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Exclusion of sales invoices inadvertently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management should investigate significant fluctuations in gross profit margin to identify the causes and take remedial actions if required.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474EB7C-806F-485B-B7BA-382B8D071FB6}" type="slidenum">
              <a:t>25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429E17C1-67AF-41B3-9740-D8CC5C9755D5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trading account presents sales, components of the cost of goods sold and gross profit.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Note that only expenses incurred to bring the goods to the location and condition for sale are recognised as expenses in the trading account.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Carriage outward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is the expense related to the delivery of goods to customers. Therefore, it is not recognised in the trading account.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50BBAB7A-F0AC-4839-A91F-DABDDB3243F3}" type="slidenum">
              <a:t>26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4173585C-0EDD-4F0C-AEAF-8E5D08F699E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</a:t>
            </a:r>
            <a:br>
              <a:rPr sz="3200"/>
            </a:b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Vertical Form (Figures Same As Used In The Horizontal Form)</a:t>
            </a:r>
            <a:endParaRPr b="0" lang="en-US" sz="3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299" name="Table 10"/>
          <p:cNvGraphicFramePr/>
          <p:nvPr/>
        </p:nvGraphicFramePr>
        <p:xfrm>
          <a:off x="1103400" y="2052720"/>
          <a:ext cx="8946720" cy="3376080"/>
        </p:xfrm>
        <a:graphic>
          <a:graphicData uri="http://schemas.openxmlformats.org/drawingml/2006/table">
            <a:tbl>
              <a:tblPr/>
              <a:tblGrid>
                <a:gridCol w="7313760"/>
                <a:gridCol w="1632960"/>
              </a:tblGrid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Particulars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1. Revenue (Sales – Sales return)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98,000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2. Cost of goods sold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(a) Purchases less returns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(b) Change in the inventory of stock-in-trade (8,000 – 7,500)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(c) Carriage inward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(d) Wages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Total (2)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3. Gross profit (1-2)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3FF8035-D028-4B55-9A42-6F04804AD66A}" type="slidenum">
              <a:t>27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5B1506B6-F349-4B6D-9B90-4BA8684A498E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6064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Abnormal loss of goods might occur due to fire, embezzlement etc.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take insurance policies to cover those losses.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Insurance companies seldom accept the full claim.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the value of goods lost is INR 10 lakhs and the insurance company accepts the claim of INR 8 lakhs, the actual loss to the entity is (10-8) or INR 2 lakhs.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52CFB0C8-2F63-49B0-B4D8-B3A3DA05C339}" type="slidenum">
              <a:t>28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3DE01F91-8B6A-44C5-89A3-CE7CA9F73AD4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 (Contd.)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closing stock figure in the trading account is derived by counting the physical stock and valuing the same.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Therefore, the gross profit is reported incorrectly unless the value of goods lost by fire is adjusted against purchases.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abnormal net loss, the difference between the value of goods lost and the claim accepted by the insurance company, is recognised in the profit and loss statement.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2F73D6F-2644-4393-BFC5-30CAC1091836}" type="slidenum">
              <a:t>29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9CEA4009-66B3-43FB-82CE-22770611350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34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record the amount received from a customer as revenue, unless the amount received is an advance payment of full or part payment of the transaction price.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year-end, they assess the extent to which the performance obligation has remained unfulfilled, and allocate the revenue, equitably, between the performance obligations fulfilled and performance obligations yet to be fulfilled.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EF474070-234E-4FA1-A569-270FAE9C6E29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8259A491-2080-4494-AA43-12BD76189B1E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Loss: Example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Goods costing INR 10 lakhs were lost by fire in the warehouse of FF &amp; Co. The insurance company has accepted a claim of INR 8 lakhs. The following journal entries are required: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balance of Rs 2 lakhs (net loss) in the Loss by Fire A/C is transferred to the statement of P&amp;L. The insurance claim is an asset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309" name="Table 7"/>
          <p:cNvGraphicFramePr/>
          <p:nvPr/>
        </p:nvGraphicFramePr>
        <p:xfrm>
          <a:off x="1284480" y="3129480"/>
          <a:ext cx="8127720" cy="2203920"/>
        </p:xfrm>
        <a:graphic>
          <a:graphicData uri="http://schemas.openxmlformats.org/drawingml/2006/table">
            <a:tbl>
              <a:tblPr/>
              <a:tblGrid>
                <a:gridCol w="4970160"/>
                <a:gridCol w="1605960"/>
                <a:gridCol w="1551600"/>
              </a:tblGrid>
              <a:tr h="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Loss of goods by fire A/C                   Dr 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 Purchase of Stock-in-trade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Insurance Claim A/C                          Dr                            To Loss of goods by Fire A/C   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FCAFEF8-EAA2-4DA0-8CCE-60ECD77AB2C9}" type="slidenum">
              <a:t>30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E3FBFD2C-F551-425B-87CC-2591F6ED254F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starts with the gross profit.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recognises all operating, administration, selling and marketing expenses.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bottom line is net profit.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9ADB735-2606-4E6A-BA2A-3A31AFF29291}" type="slidenum">
              <a:t>31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37B44CE8-8972-4B67-A356-4933CABBDF6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Account: Format (Hypothetical Figures)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graphicFrame>
        <p:nvGraphicFramePr>
          <p:cNvPr id="315" name="Table 7"/>
          <p:cNvGraphicFramePr/>
          <p:nvPr/>
        </p:nvGraphicFramePr>
        <p:xfrm>
          <a:off x="1103400" y="2052720"/>
          <a:ext cx="8946720" cy="2529720"/>
        </p:xfrm>
        <a:graphic>
          <a:graphicData uri="http://schemas.openxmlformats.org/drawingml/2006/table">
            <a:tbl>
              <a:tblPr/>
              <a:tblGrid>
                <a:gridCol w="7055640"/>
                <a:gridCol w="189108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1. Gross profit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2. Other income (like interest earned, dividends received)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3. Operating, selling and administrative expenses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Item-wise details to be disclosed (carriage outward, salaries, electricity, telephone charges, conveyance, depreciation etc.)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4. Net profit (1+2 – 3) transferred to capital account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61,050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4F81AFC7-02DB-4897-B681-56BF55B3128F}" type="slidenum">
              <a:t>32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FD676C65-95EC-43CD-82E6-B4A266275499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00b050"/>
                </a:solidFill>
                <a:uFillTx/>
                <a:latin typeface="Century Gothic"/>
              </a:rPr>
              <a:t>Order or permanence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Assets are arranged in order of their realisability, that is, the ease of conversion into cash, starting with the least easily convertible assets.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liabilities are presented in the reverse order in which they are to be settled, starting with owners’ capital.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Companies Act 2013 format presents assets and liabilities in order of permanence.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737AF48-CFDF-4191-8CAF-1A4724C20D64}" type="slidenum">
              <a:t>33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B7392149-7755-4EB4-AA53-3302A26CE798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 (Contd.)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Order of liquidity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Under this system, the order of presenting the assets and liabilities is reverse to the arrangement in which those are presented under the ‘order of permanence’ system.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Liquidity implies ease of converting into cash.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Banking and other financial institutions adopt a mixed system.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E05144C-6E95-4F44-B66E-80CDAAA62468}" type="slidenum">
              <a:t>34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A1AB206E-B7E8-4549-BDA7-AEEF90B171C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Financial Statements of Manufacturing Companies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the case of a manufacturing company, the statement of profit and loss has three segments- Manufacturing Account, Trading Account and Profit and Loss account.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Manufacturing Account presents the cost of goods manufactured.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Elements of the cost of goods manufactured are the cost of raw materials consumed, direct wages (manufacturing wages), and manufacturing expenses. 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08258A86-91B1-4527-9D0C-FFCF24B753B1}" type="slidenum">
              <a:t>35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C9397AC3-D5C7-4327-9037-932FD1F8EBB3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Capital expenditure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capital expenditures (CAPEX) to acquire, upgrade, and maintain physical assets such as property, buildings, equipment or intangible assets.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are typically one-time large purchases of items of fixed assets that entities expect to use for revenue generation over a longer period.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9EE45D1B-CB61-49A2-AC5E-17FA0AE77AAA}" type="slidenum">
              <a:t>36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A72C556B-B689-43CD-9792-4B4D0323DBA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 (Contd.)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Revenue expenditure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revenue expenditures for day-to-day operations and the maintenance of fixed assets.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Difference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benefit the entity for more than one year, while revenue expenditure benefits the year in which the expenditure is incurred.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80DC0E9-4B38-4A47-B3DF-602E587187FC}" type="slidenum">
              <a:t>37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B6710259-74CC-474C-8C2E-DA6AFC7B89F2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864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Closing Entries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Balances in equity accounts, asset accounts and  liabilities accounts are presented in the balance sheet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5DA156E-1D83-4105-8892-C55D657DAAF7}" type="slidenum">
              <a:t>38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C02C4471-11DD-481D-B371-CC2945A8E088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Appropriation Account</a:t>
            </a:r>
            <a:endParaRPr b="0" lang="en-US" sz="36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Appropriation Account shows the appropriation of net profit presented in the profit and loss to shareholders (such as dividends in the case of a company and to partners in the case of a partnership firm) and to different types of reserves.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154AB239-0506-4913-8A0D-50B2D489AEAA}" type="slidenum">
              <a:t>39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FB7D8AC7-5168-4EB0-8117-C161BA10B251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42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recognize the amount allocated to the unfulfilled performance obligations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 ‘unearned revenue (Deferred revenue) -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a liability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and reduce the revenue for the accounting period by that amount.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publisher receives an annual subscription of INR 12,000 for 12 issues of one of the magazines in September.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Delivery starts from the October issue. The entity’s accounting year commences on April 1 and ends on March 31 of the next calendar year.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Deferred revenue: (Rs 12,000/2) = Rs 6,000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B83ED26D-3BFD-4A82-989E-A42991BEE39C}" type="slidenum">
              <a:t>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861C6FA0-4AE3-446F-AE84-68187257B0FA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br>
              <a:rPr sz="4200"/>
            </a:br>
            <a:br>
              <a:rPr sz="4200"/>
            </a:br>
            <a:br>
              <a:rPr sz="4200"/>
            </a:br>
            <a:br>
              <a:rPr sz="4200"/>
            </a:b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END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7E05C85C-7CAD-4265-ADFC-80269C00514D}" type="slidenum">
              <a:t>40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0"/>
          </p:nvPr>
        </p:nvSpPr>
        <p:spPr/>
        <p:txBody>
          <a:bodyPr/>
          <a:p>
            <a:fld id="{51FC6680-0DFC-4108-9B11-7E6C2E1C9280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04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Billing cycles are fixed in industries like the Internet or mobile telephone services.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entities assess the unbilled amount for the performance obligations satisfied.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some other industries, a single contract may include more than one performance obligations, but as per the contract, the entity prefers the invoice when all the performance obligations are fulfilled.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AF5A4CF7-8C5E-4857-B34F-249D17D4DE70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752FE8D4-E85D-4E4C-8C97-3041014B7A4C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98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such cases, entities assess the unbilled amount of the performance obligations satisfied while preparing financial statements.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unbilled revenue is recognised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revenue for the year is increased by the unbilled amount.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2283E259-1B9A-4373-B558-E8413702C6E7}" type="slidenum">
              <a:t>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1491E4B0-3834-49E9-9236-99F65FE39255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116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Some income, such as interest on investment, accumulates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through the passage of time.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interest receivable is INR 12,000 per year, it is assumed that INR 1,000 is accumulated per month.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 adjustment entries are passed to record accrued income.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is recognized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income for the year is increased.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07E7DF1F-9559-4160-9CC1-65B4516A3EB9}" type="slidenum">
              <a:t>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06A817E0-E4C8-4A75-82F8-7A2833DF508E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128880" y="-55188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FF &amp; Co. has invested INR 1,000,000 in a term deposit with bank on January 1. Interest is payable at the rate of 10 per cent per annum. It is payable at six-monthly interval.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Accounting year (April 1 to March 31of the  next calendar year)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for 3 months: Rs 25,000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C4E0475F-2D38-4B75-9D6A-672ADEEBE095}" type="slidenum">
              <a:t>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2836A7C5-CB7C-40DD-A304-69B04756825D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40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</a:t>
            </a:r>
            <a:endParaRPr b="0" lang="en-US" sz="42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amount paid in the current year for which service will be received in future is called </a:t>
            </a: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‘pre-paid expense’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prepaid expense is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are prepaid-rent and pre-paid insurance premiums.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firm has paid INR 1,200,000 to an insurance company towards annual insurance premium on October 1, 2020 (financial year April 1 to March 31 next calendar year). 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Prepaid insurance premium: (Rs 1,200,000/2) = Rs 600,000</a:t>
            </a:r>
            <a:endParaRPr b="0" lang="en-US" sz="2400" strike="noStrike" u="none">
              <a:solidFill>
                <a:schemeClr val="lt1"/>
              </a:solidFill>
              <a:uFillTx/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4B102FD7-0191-4E3D-AE78-2E79EC8D65EB}" type="slidenum">
              <a:t>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p>
            <a:fld id="{D66FBB72-16B7-486F-8653-4F1D00451BCB}" type="datetime1">
              <a:rPr lang="en-US"/>
              <a:t>09/16/2024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{324C5C69-1A98-F54F-97CA-FA79BE82E207}tf10001062</Template>
  <TotalTime>2143</TotalTime>
  <Application>LibreOffice/24.8.0.3$Windows_X86_64 LibreOffice_project/0bdf1299c94fe897b119f97f3c613e9dca6be583</Application>
  <AppVersion>15.0000</AppVersion>
  <Words>2735</Words>
  <Paragraphs>371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2023-05-30T13:24:08Z</dcterms:created>
  <dc:creator>Asish Kumar Bhattacharyya</dc:creator>
  <dc:description/>
  <dc:language>en-US</dc:language>
  <cp:lastModifiedBy/>
  <dcterms:modified xsi:type="dcterms:W3CDTF">2024-09-16T03:33:58Z</dcterms:modified>
  <cp:revision>42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40</vt:i4>
  </property>
</Properties>
</file>